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Gill Sans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illSans-bold.fntdata"/><Relationship Id="rId61" Type="http://schemas.openxmlformats.org/officeDocument/2006/relationships/font" Target="fonts/Gill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HelveticaNeue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0097477c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0097477c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097477c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0097477c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0097477c_7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0097477c_7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5c8bc5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5c8bc5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bd0a42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bd0a42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5c8bc5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5c8bc5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bd0a423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bd0a423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59e5f0bc_2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59e5f0bc_2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bd0a42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bd0a42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59e5f0bc_2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59e5f0bc_2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bd0a42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bd0a42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bd0a423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9bd0a423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bd0a423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bd0a423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0097477c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0097477c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RNN modules accept packed sequences as inputs.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bd0a423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bd0a423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bd0a423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bd0a423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59e5f0bc_2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59e5f0bc_2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59e5f0bc_2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59e5f0bc_2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0097477c_7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0097477c_7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0097477c_7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0097477c_7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579df29a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9579df29a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0097477c_7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0097477c_7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bd0a4235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9bd0a4235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0097477c_7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d0097477c_7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0097477c_7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d0097477c_7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0097477c_7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d0097477c_7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579df29a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579df29a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bd0a423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9bd0a423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bd0a423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9bd0a423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bd0a423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9bd0a423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bd0a423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bd0a423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79df29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579df29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bd0a423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9bd0a423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579df29a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579df29a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579df29a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579df29a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9bd0a423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9bd0a423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d0097477c_7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d0097477c_7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9579df29a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9579df29a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57ab32a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857ab32a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579df29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579df29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579df29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579df29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579df29a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579df29a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0097477c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0097477c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57ab32a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57ab32a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ngarneau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ytorch.org/docs/0.3.0/nn.html?highlight=packedsequence#torch.nn.utils.rnn.PackedSequence" TargetMode="External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37.png"/><Relationship Id="rId6" Type="http://schemas.openxmlformats.org/officeDocument/2006/relationships/hyperlink" Target="https://github.com/ngarneau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github.com/hunkim/PyTorchZeroToAll/blob/master/13_4_pack_pad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hyperlink" Target="https://github.com/ngarneau" TargetMode="External"/><Relationship Id="rId8" Type="http://schemas.openxmlformats.org/officeDocument/2006/relationships/hyperlink" Target="https://github.com/hunkim/PyTorchZeroToAll/blob/master/13_4_pack_pad.py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hunkim/PyTorchZeroToAll/blob/master/13_4_pack_pad.py" TargetMode="External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c/sentiment-analysis-on-movie-reviews/dat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unkim/PyTorchZeroToAl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hyperlink" Target="http://obamaspeeches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classification)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83" name="Google Shape;283;p47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grpSp>
        <p:nvGrpSpPr>
          <p:cNvPr id="293" name="Google Shape;293;p48"/>
          <p:cNvGrpSpPr/>
          <p:nvPr/>
        </p:nvGrpSpPr>
        <p:grpSpPr>
          <a:xfrm>
            <a:off x="226157" y="1913319"/>
            <a:ext cx="4150431" cy="2595767"/>
            <a:chOff x="1574725" y="700262"/>
            <a:chExt cx="6886397" cy="4367038"/>
          </a:xfrm>
        </p:grpSpPr>
        <p:pic>
          <p:nvPicPr>
            <p:cNvPr id="294" name="Google Shape;29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48"/>
          <p:cNvSpPr txBox="1"/>
          <p:nvPr/>
        </p:nvSpPr>
        <p:spPr>
          <a:xfrm>
            <a:off x="5185350" y="3471300"/>
            <a:ext cx="3263400" cy="898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str2ascii_arr(name):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4376600" y="1379925"/>
            <a:ext cx="4601700" cy="154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nn.Embedding(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input_voc_size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>
                <a:solidFill>
                  <a:srgbClr val="94558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303" name="Google Shape;303;p49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304" name="Google Shape;30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49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3" name="Google Shape;313;p50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0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1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2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3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50" name="Google Shape;350;p54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4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5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r>
              <a:rPr lang="en"/>
              <a:t> </a:t>
            </a:r>
            <a:endParaRPr/>
          </a:p>
        </p:txBody>
      </p:sp>
      <p:sp>
        <p:nvSpPr>
          <p:cNvPr id="373" name="Google Shape;373;p56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2" name="Google Shape;382;p57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58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/>
        </p:nvSpPr>
        <p:spPr>
          <a:xfrm>
            <a:off x="1813900" y="4701200"/>
            <a:ext cx="7413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http://pytorch.org/docs/0.3.0/nn.html?highlight=packedsequence#torch.nn.utils.rnn.PackedSequence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42175"/>
            <a:ext cx="9144001" cy="45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0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packing</a:t>
            </a:r>
            <a:endParaRPr sz="800"/>
          </a:p>
        </p:txBody>
      </p:sp>
      <p:sp>
        <p:nvSpPr>
          <p:cNvPr id="404" name="Google Shape;404;p60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05" name="Google Shape;405;p60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Ordered batch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(by length)</a:t>
            </a:r>
            <a:endParaRPr sz="1000"/>
          </a:p>
        </p:txBody>
      </p:sp>
      <p:sp>
        <p:nvSpPr>
          <p:cNvPr id="406" name="Google Shape;406;p60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07" name="Google Shape;407;p60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embedding</a:t>
            </a:r>
            <a:endParaRPr sz="800"/>
          </a:p>
        </p:txBody>
      </p:sp>
      <p:sp>
        <p:nvSpPr>
          <p:cNvPr id="410" name="Google Shape;410;p60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1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20" name="Google Shape;420;p61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</a:t>
            </a:r>
            <a:endParaRPr sz="800"/>
          </a:p>
        </p:txBody>
      </p:sp>
      <p:sp>
        <p:nvSpPr>
          <p:cNvPr id="421" name="Google Shape;421;p61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unpack</a:t>
            </a:r>
            <a:endParaRPr sz="800"/>
          </a:p>
        </p:txBody>
      </p:sp>
      <p:sp>
        <p:nvSpPr>
          <p:cNvPr id="422" name="Google Shape;422;p61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23" name="Google Shape;423;p61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24" name="Google Shape;424;p61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3" name="Google Shape;433;p62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34" name="Google Shape;434;p62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35" name="Google Shape;435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62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9" name="Google Shape;439;p62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0" name="Google Shape;440;p62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41" name="Google Shape;441;p62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42" name="Google Shape;442;p6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43" name="Google Shape;443;p6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44" name="Google Shape;44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4" name="Google Shape;454;p63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55" name="Google Shape;455;p63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56" name="Google Shape;456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63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62" name="Google Shape;462;p6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grpSp>
        <p:nvGrpSpPr>
          <p:cNvPr id="463" name="Google Shape;463;p63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64" name="Google Shape;464;p63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65" name="Google Shape;465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Google Shape;467;p63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468" name="Google Shape;468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63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72" name="Google Shape;472;p63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Without packing and unpacking</a:t>
            </a:r>
            <a:endParaRPr/>
          </a:p>
        </p:txBody>
      </p:sp>
      <p:sp>
        <p:nvSpPr>
          <p:cNvPr id="474" name="Google Shape;474;p63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83" name="Google Shape;48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4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485" name="Google Shape;48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4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487" name="Google Shape;487;p64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4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96" name="Google Shape;49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OConiHf09-3d1otJoHaUncKi3XSNZkQPgVumx2XiTNfuVheUQ6MSRNoKzIXk879J6HutJbPBIFdziSubsjW7vjiSkbqaPN0ntv28n02E-m8c_7HbWHnAJD2rqssPlMh3a3nxxA3D_vM.png" id="498" name="Google Shape;49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b="1" lang="en" sz="170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500" name="Google Shape;50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502" name="Google Shape;502;p65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5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5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65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Typical RNN Models</a:t>
            </a:r>
            <a:endParaRPr sz="2800"/>
          </a:p>
        </p:txBody>
      </p:sp>
      <p:cxnSp>
        <p:nvCxnSpPr>
          <p:cNvPr id="163" name="Google Shape;163;p3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Google Shape;164;p3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65" name="Google Shape;165;p3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" name="Google Shape;166;p3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67" name="Google Shape;167;p3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" name="Google Shape;168;p3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69" name="Google Shape;169;p3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0" name="Google Shape;170;p3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171" name="Google Shape;171;p39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" name="Google Shape;173;p3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74" name="Google Shape;1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176" name="Google Shape;176;p3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177" name="Google Shape;177;p3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Google Shape;178;p3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138"/>
            <a:ext cx="8839201" cy="3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13-1: Implement the full name classification</a:t>
            </a:r>
            <a:endParaRPr sz="2800"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GPU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data </a:t>
            </a:r>
            <a:r>
              <a:rPr lang="en"/>
              <a:t>parallel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pad-pack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13-2: Sentiment analysis on movie reviews</a:t>
            </a:r>
            <a:endParaRPr sz="2800"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848550" y="1460000"/>
            <a:ext cx="80274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sentiment labels are:</a:t>
            </a:r>
            <a:br>
              <a:rPr lang="en"/>
            </a:br>
            <a:r>
              <a:rPr lang="en"/>
              <a:t>0 - negative</a:t>
            </a:r>
            <a:br>
              <a:rPr lang="en"/>
            </a:br>
            <a:r>
              <a:rPr lang="en"/>
              <a:t>1 - somewhat negative</a:t>
            </a:r>
            <a:br>
              <a:rPr lang="en"/>
            </a:br>
            <a:r>
              <a:rPr lang="en"/>
              <a:t>2 - neutral</a:t>
            </a:r>
            <a:br>
              <a:rPr lang="en"/>
            </a:br>
            <a:r>
              <a:rPr lang="en"/>
              <a:t>3 - somewhat positive</a:t>
            </a:r>
            <a:br>
              <a:rPr lang="en"/>
            </a:br>
            <a:r>
              <a:rPr lang="en"/>
              <a:t>4 - positive</a:t>
            </a:r>
            <a:endParaRPr/>
          </a:p>
        </p:txBody>
      </p:sp>
      <p:sp>
        <p:nvSpPr>
          <p:cNvPr id="524" name="Google Shape;524;p68"/>
          <p:cNvSpPr txBox="1"/>
          <p:nvPr/>
        </p:nvSpPr>
        <p:spPr>
          <a:xfrm>
            <a:off x="748650" y="2514025"/>
            <a:ext cx="802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https://www.kaggle.com/c/sentiment-analysis-on-movie-reviews/data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9" name="Google Shape;5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Google Shape;53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9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endParaRPr sz="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6" name="Google Shape;53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7" name="Google Shape;53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0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39" name="Google Shape;539;p70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540" name="Google Shape;540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0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47" name="Google Shape;547;p71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48" name="Google Shape;548;p71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sp>
        <p:nvSpPr>
          <p:cNvPr id="549" name="Google Shape;549;p7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0" name="Google Shape;550;p71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1" name="Google Shape;551;p7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57" name="Google Shape;557;p72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58" name="Google Shape;558;p72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9" name="Google Shape;559;p72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0" name="Google Shape;560;p72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</a:t>
            </a:r>
            <a:endParaRPr sz="2400"/>
          </a:p>
        </p:txBody>
      </p:sp>
      <p:sp>
        <p:nvSpPr>
          <p:cNvPr id="561" name="Google Shape;561;p72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67" name="Google Shape;567;p73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68" name="Google Shape;568;p73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69" name="Google Shape;569;p73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70" name="Google Shape;570;p73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r>
              <a:rPr lang="en" sz="2400"/>
              <a:t>i! This is sung </a:t>
            </a:r>
            <a:endParaRPr sz="2400"/>
          </a:p>
        </p:txBody>
      </p:sp>
      <p:sp>
        <p:nvSpPr>
          <p:cNvPr id="571" name="Google Shape;571;p7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77" name="Google Shape;577;p74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78" name="Google Shape;578;p74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79" name="Google Shape;579;p74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0" name="Google Shape;580;p74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81" name="Google Shape;581;p74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82" name="Google Shape;5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  <a:endParaRPr/>
          </a:p>
        </p:txBody>
      </p:sp>
      <p:sp>
        <p:nvSpPr>
          <p:cNvPr id="588" name="Google Shape;588;p75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75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0" name="Google Shape;590;p75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591" name="Google Shape;5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5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</a:t>
            </a:r>
            <a:r>
              <a:rPr lang="en" sz="2800"/>
              <a:t>Loss and training</a:t>
            </a:r>
            <a:endParaRPr sz="2800"/>
          </a:p>
        </p:txBody>
      </p:sp>
      <p:pic>
        <p:nvPicPr>
          <p:cNvPr id="184" name="Google Shape;1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40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Google Shape;200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" name="Google Shape;201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2" name="Google Shape;202;p40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Google Shape;203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" name="Google Shape;204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5" name="Google Shape;205;p40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Google Shape;206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Google Shape;207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8" name="Google Shape;208;p40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Google Shape;209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0" name="Google Shape;210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1" name="Google Shape;211;p40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Google Shape;212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4" name="Google Shape;214;p40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Google Shape;215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6" name="Google Shape;216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76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9" name="Google Shape;599;p76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600" name="Google Shape;6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6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  <a:endParaRPr/>
          </a:p>
        </p:txBody>
      </p:sp>
      <p:sp>
        <p:nvSpPr>
          <p:cNvPr id="602" name="Google Shape;602;p76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08" name="Google Shape;608;p77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09" name="Google Shape;609;p77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10" name="Google Shape;610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77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77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3" name="Google Shape;613;p77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9" name="Google Shape;619;p7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20" name="Google Shape;620;p78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21" name="Google Shape;621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78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78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grpSp>
        <p:nvGrpSpPr>
          <p:cNvPr id="624" name="Google Shape;624;p78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625" name="Google Shape;625;p78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26" name="Google Shape;626;p7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78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8" name="Google Shape;628;p7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9" name="Google Shape;629;p78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0" name="Google Shape;630;p78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1" name="Google Shape;631;p78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2" name="Google Shape;632;p78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33" name="Google Shape;633;p78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4" name="Google Shape;634;p78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35" name="Google Shape;635;p78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36" name="Google Shape;636;p78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  <p:sp>
          <p:nvSpPr>
            <p:cNvPr id="637" name="Google Shape;637;p78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Teacher Forcing (more natural)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decoder_in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79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no teacher </a:t>
            </a:r>
            <a:r>
              <a:rPr lang="en">
                <a:solidFill>
                  <a:schemeClr val="dk1"/>
                </a:solidFill>
              </a:rPr>
              <a:t>forcing</a:t>
            </a:r>
            <a:endParaRPr/>
          </a:p>
        </p:txBody>
      </p:sp>
      <p:grpSp>
        <p:nvGrpSpPr>
          <p:cNvPr id="644" name="Google Shape;644;p79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645" name="Google Shape;645;p79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46" name="Google Shape;646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Google Shape;647;p79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8" name="Google Shape;648;p79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9" name="Google Shape;649;p7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0" name="Google Shape;650;p79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1" name="Google Shape;651;p79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2" name="Google Shape;652;p79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53" name="Google Shape;653;p79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4" name="Google Shape;654;p79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55" name="Google Shape;655;p79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56" name="Google Shape;656;p79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/>
          <p:nvPr>
            <p:ph type="title"/>
          </p:nvPr>
        </p:nvSpPr>
        <p:spPr>
          <a:xfrm>
            <a:off x="320675" y="133950"/>
            <a:ext cx="863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</a:t>
            </a:r>
            <a:r>
              <a:rPr lang="en"/>
              <a:t>reparation</a:t>
            </a:r>
            <a:r>
              <a:rPr lang="en"/>
              <a:t> and implementation details</a:t>
            </a:r>
            <a:endParaRPr/>
          </a:p>
        </p:txBody>
      </p:sp>
      <p:sp>
        <p:nvSpPr>
          <p:cNvPr id="662" name="Google Shape;662;p80"/>
          <p:cNvSpPr txBox="1"/>
          <p:nvPr>
            <p:ph idx="1" type="body"/>
          </p:nvPr>
        </p:nvSpPr>
        <p:spPr>
          <a:xfrm>
            <a:off x="756775" y="1460000"/>
            <a:ext cx="7452300" cy="1985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https://github.com/hunkim/PyTorchZeroToAll</a:t>
            </a:r>
            <a:r>
              <a:rPr lang="en" sz="2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1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14-1: Language model with Obama speech</a:t>
            </a:r>
            <a:endParaRPr sz="2800"/>
          </a:p>
        </p:txBody>
      </p:sp>
      <p:pic>
        <p:nvPicPr>
          <p:cNvPr id="668" name="Google Shape;6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1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4" name="Google Shape;67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5" name="Google Shape;67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2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222" name="Google Shape;222;p41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75" y="1762474"/>
            <a:ext cx="8211349" cy="2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050" y="1277975"/>
            <a:ext cx="1181100" cy="3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Classification</a:t>
            </a:r>
            <a:endParaRPr/>
          </a:p>
        </p:txBody>
      </p:sp>
      <p:sp>
        <p:nvSpPr>
          <p:cNvPr id="230" name="Google Shape;230;p4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Classification: Dataset</a:t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sp>
        <p:nvSpPr>
          <p:cNvPr id="243" name="Google Shape;243;p43"/>
          <p:cNvSpPr txBox="1"/>
          <p:nvPr/>
        </p:nvSpPr>
        <p:spPr>
          <a:xfrm>
            <a:off x="5551375" y="4464650"/>
            <a:ext cx="480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https://github.com/hunkim/PyTorchZeroToAll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</a:t>
            </a:r>
            <a:r>
              <a:rPr lang="en"/>
              <a:t>embedding</a:t>
            </a:r>
            <a:endParaRPr/>
          </a:p>
        </p:txBody>
      </p:sp>
      <p:cxnSp>
        <p:nvCxnSpPr>
          <p:cNvPr id="249" name="Google Shape;249;p44"/>
          <p:cNvCxnSpPr>
            <a:endCxn id="250" idx="2"/>
          </p:cNvCxnSpPr>
          <p:nvPr/>
        </p:nvCxnSpPr>
        <p:spPr>
          <a:xfrm>
            <a:off x="4551337" y="3200738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925" y="2222187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4"/>
          <p:cNvSpPr/>
          <p:nvPr/>
        </p:nvSpPr>
        <p:spPr>
          <a:xfrm>
            <a:off x="4337052" y="2783775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Google Shape;252;p44"/>
          <p:cNvCxnSpPr/>
          <p:nvPr/>
        </p:nvCxnSpPr>
        <p:spPr>
          <a:xfrm>
            <a:off x="3742051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Google Shape;253;p44"/>
          <p:cNvSpPr txBox="1"/>
          <p:nvPr/>
        </p:nvSpPr>
        <p:spPr>
          <a:xfrm>
            <a:off x="1296950" y="2999150"/>
            <a:ext cx="860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char, ‘a’</a:t>
            </a:r>
            <a:endParaRPr/>
          </a:p>
        </p:txBody>
      </p:sp>
      <p:cxnSp>
        <p:nvCxnSpPr>
          <p:cNvPr id="254" name="Google Shape;254;p44"/>
          <p:cNvCxnSpPr/>
          <p:nvPr/>
        </p:nvCxnSpPr>
        <p:spPr>
          <a:xfrm>
            <a:off x="2172626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44"/>
          <p:cNvSpPr/>
          <p:nvPr/>
        </p:nvSpPr>
        <p:spPr>
          <a:xfrm>
            <a:off x="2804251" y="2783750"/>
            <a:ext cx="860400" cy="800100"/>
          </a:xfrm>
          <a:prstGeom prst="roundRect">
            <a:avLst>
              <a:gd fmla="val 15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(Index)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3816175" y="2721350"/>
            <a:ext cx="609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1448650"/>
            <a:ext cx="806182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